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6" r:id="rId6"/>
    <p:sldId id="260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9/14/2022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9/14/2022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9/14/2022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9/14/2022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9/14/2022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9/14/2022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9/14/2022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9/14/2022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9/14/2022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9/14/2022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9/14/2022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9/14/2022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294" y="1309047"/>
            <a:ext cx="10349368" cy="2667000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Comic Sans MS" panose="030F0702030302020204" pitchFamily="66" charset="0"/>
              </a:rPr>
              <a:t>Welcome!!!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Back to School Night 2022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Mrs. Jenna Snell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In class support and supplemental services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935" y="230819"/>
            <a:ext cx="4083136" cy="76738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Meet Mrs. Snell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42" y="998205"/>
            <a:ext cx="7774267" cy="46593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*Proud teacher in Barnegat since 2012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*Born, raised, and still live in Barnegat with my husband, Ryan, of </a:t>
            </a:r>
            <a:r>
              <a:rPr lang="en-US" sz="1800">
                <a:latin typeface="Comic Sans MS" panose="030F0702030302020204" pitchFamily="66" charset="0"/>
              </a:rPr>
              <a:t>almost 8 years, our </a:t>
            </a:r>
            <a:r>
              <a:rPr lang="en-US" sz="1800" dirty="0">
                <a:latin typeface="Comic Sans MS" panose="030F0702030302020204" pitchFamily="66" charset="0"/>
              </a:rPr>
              <a:t>2 year old son, Colby, and dog </a:t>
            </a:r>
            <a:r>
              <a:rPr lang="en-US" sz="1800" dirty="0" err="1">
                <a:latin typeface="Comic Sans MS" panose="030F0702030302020204" pitchFamily="66" charset="0"/>
              </a:rPr>
              <a:t>Roxi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*5</a:t>
            </a:r>
            <a:r>
              <a:rPr lang="en-US" sz="1800" baseline="30000" dirty="0">
                <a:latin typeface="Comic Sans MS" panose="030F0702030302020204" pitchFamily="66" charset="0"/>
              </a:rPr>
              <a:t>th</a:t>
            </a:r>
            <a:r>
              <a:rPr lang="en-US" sz="1800" dirty="0">
                <a:latin typeface="Comic Sans MS" panose="030F0702030302020204" pitchFamily="66" charset="0"/>
              </a:rPr>
              <a:t> year as a member of the </a:t>
            </a:r>
            <a:r>
              <a:rPr lang="en-US" sz="1800" dirty="0" err="1">
                <a:latin typeface="Comic Sans MS" panose="030F0702030302020204" pitchFamily="66" charset="0"/>
              </a:rPr>
              <a:t>Horbelt</a:t>
            </a:r>
            <a:r>
              <a:rPr lang="en-US" sz="1800" dirty="0">
                <a:latin typeface="Comic Sans MS" panose="030F0702030302020204" pitchFamily="66" charset="0"/>
              </a:rPr>
              <a:t> family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*Before coming to RLHS, I taught 3-5 MD, 3</a:t>
            </a:r>
            <a:r>
              <a:rPr lang="en-US" sz="1800" baseline="30000" dirty="0">
                <a:latin typeface="Comic Sans MS" panose="030F0702030302020204" pitchFamily="66" charset="0"/>
              </a:rPr>
              <a:t>rd</a:t>
            </a:r>
            <a:r>
              <a:rPr lang="en-US" sz="1800" dirty="0">
                <a:latin typeface="Comic Sans MS" panose="030F0702030302020204" pitchFamily="66" charset="0"/>
              </a:rPr>
              <a:t> grade Inclusion and Basic Skills.  Also completed maternity leaves in 3</a:t>
            </a:r>
            <a:r>
              <a:rPr lang="en-US" sz="1800" baseline="30000" dirty="0">
                <a:latin typeface="Comic Sans MS" panose="030F0702030302020204" pitchFamily="66" charset="0"/>
              </a:rPr>
              <a:t>rd</a:t>
            </a:r>
            <a:r>
              <a:rPr lang="en-US" sz="1800" dirty="0">
                <a:latin typeface="Comic Sans MS" panose="030F0702030302020204" pitchFamily="66" charset="0"/>
              </a:rPr>
              <a:t> and 7</a:t>
            </a:r>
            <a:r>
              <a:rPr lang="en-US" sz="1800" baseline="30000" dirty="0">
                <a:latin typeface="Comic Sans MS" panose="030F0702030302020204" pitchFamily="66" charset="0"/>
              </a:rPr>
              <a:t>th</a:t>
            </a:r>
            <a:r>
              <a:rPr lang="en-US" sz="1800" dirty="0">
                <a:latin typeface="Comic Sans MS" panose="030F0702030302020204" pitchFamily="66" charset="0"/>
              </a:rPr>
              <a:t> grade 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*Bachelor’s and Master’s Degree from Georgian Court University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*I *love* teaching, and knew this is what I wanted to do from the time I was a little girl.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*Your children are “my”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6623D-9716-4F67-94F7-33CB258A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84862" y="1785922"/>
            <a:ext cx="4628472" cy="34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**Please contact me any time**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744" y="2244541"/>
            <a:ext cx="5427255" cy="236891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*Class </a:t>
            </a:r>
            <a:r>
              <a:rPr lang="en-US" sz="1900" dirty="0" err="1">
                <a:latin typeface="Comic Sans MS" panose="030F0702030302020204" pitchFamily="66" charset="0"/>
              </a:rPr>
              <a:t>DoJo</a:t>
            </a:r>
            <a:r>
              <a:rPr lang="en-US" sz="1900" dirty="0">
                <a:latin typeface="Comic Sans MS" panose="030F0702030302020204" pitchFamily="66" charset="0"/>
              </a:rPr>
              <a:t> message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*Email: jsnell@barnegatschools.com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*Telephone: 609-660-7500 mailbox #18263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*I will return all communication as soon as possible, but definitely within 24 hours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*If I don’t have an answer for you, I will get one for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98960-370C-49F1-A4C2-6BAB4F48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2355">
            <a:off x="6956570" y="1819058"/>
            <a:ext cx="4539751" cy="43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66" y="319595"/>
            <a:ext cx="5104068" cy="678609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Mrs. Snell’s Schedule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3D494-FFB5-40EA-A248-80DBDB114CBC}"/>
              </a:ext>
            </a:extLst>
          </p:cNvPr>
          <p:cNvSpPr/>
          <p:nvPr/>
        </p:nvSpPr>
        <p:spPr>
          <a:xfrm>
            <a:off x="1056151" y="1643896"/>
            <a:ext cx="533577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Comic Sans MS" panose="030F0702030302020204" pitchFamily="66" charset="0"/>
              </a:rPr>
              <a:t>Period 1  ~ ELA with Mrs. </a:t>
            </a:r>
            <a:r>
              <a:rPr lang="en-US" sz="1900" dirty="0" err="1">
                <a:latin typeface="Comic Sans MS" panose="030F0702030302020204" pitchFamily="66" charset="0"/>
              </a:rPr>
              <a:t>Mallia</a:t>
            </a:r>
            <a:br>
              <a:rPr lang="en-US" sz="1900" dirty="0">
                <a:latin typeface="Comic Sans MS" panose="030F0702030302020204" pitchFamily="66" charset="0"/>
              </a:rPr>
            </a:br>
            <a:r>
              <a:rPr lang="en-US" sz="1900" dirty="0">
                <a:latin typeface="Comic Sans MS" panose="030F0702030302020204" pitchFamily="66" charset="0"/>
              </a:rPr>
              <a:t>Period 2  ~ ELA with Mrs. </a:t>
            </a:r>
            <a:r>
              <a:rPr lang="en-US" sz="1900" dirty="0" err="1">
                <a:latin typeface="Comic Sans MS" panose="030F0702030302020204" pitchFamily="66" charset="0"/>
              </a:rPr>
              <a:t>Mallia</a:t>
            </a:r>
            <a:r>
              <a:rPr lang="en-US" sz="1900" dirty="0">
                <a:latin typeface="Comic Sans MS" panose="030F0702030302020204" pitchFamily="66" charset="0"/>
              </a:rPr>
              <a:t>                 </a:t>
            </a:r>
          </a:p>
          <a:p>
            <a:r>
              <a:rPr lang="en-US" sz="1900" dirty="0">
                <a:latin typeface="Comic Sans MS" panose="030F0702030302020204" pitchFamily="66" charset="0"/>
              </a:rPr>
              <a:t>Period 3  ~ Supplemental - 6th grade SPIRE</a:t>
            </a:r>
            <a:br>
              <a:rPr lang="en-US" sz="1900" dirty="0">
                <a:latin typeface="Comic Sans MS" panose="030F0702030302020204" pitchFamily="66" charset="0"/>
              </a:rPr>
            </a:br>
            <a:r>
              <a:rPr lang="en-US" sz="1900" dirty="0">
                <a:latin typeface="Comic Sans MS" panose="030F0702030302020204" pitchFamily="66" charset="0"/>
              </a:rPr>
              <a:t>Period 4  ~ Prep</a:t>
            </a:r>
            <a:br>
              <a:rPr lang="en-US" sz="1900" dirty="0">
                <a:latin typeface="Comic Sans MS" panose="030F0702030302020204" pitchFamily="66" charset="0"/>
              </a:rPr>
            </a:br>
            <a:r>
              <a:rPr lang="en-US" sz="1900" dirty="0">
                <a:latin typeface="Comic Sans MS" panose="030F0702030302020204" pitchFamily="66" charset="0"/>
              </a:rPr>
              <a:t>Period 5A ~ Recess Duty </a:t>
            </a:r>
            <a:br>
              <a:rPr lang="en-US" sz="1900" dirty="0">
                <a:latin typeface="Comic Sans MS" panose="030F0702030302020204" pitchFamily="66" charset="0"/>
              </a:rPr>
            </a:br>
            <a:r>
              <a:rPr lang="en-US" sz="1900" dirty="0">
                <a:latin typeface="Comic Sans MS" panose="030F0702030302020204" pitchFamily="66" charset="0"/>
              </a:rPr>
              <a:t>Period 5B ~ Teacher Lunch</a:t>
            </a:r>
            <a:br>
              <a:rPr lang="en-US" sz="1900" dirty="0">
                <a:latin typeface="Comic Sans MS" panose="030F0702030302020204" pitchFamily="66" charset="0"/>
              </a:rPr>
            </a:br>
            <a:r>
              <a:rPr lang="en-US" sz="1900" dirty="0">
                <a:latin typeface="Comic Sans MS" panose="030F0702030302020204" pitchFamily="66" charset="0"/>
              </a:rPr>
              <a:t>Period 6  ~ Math with Mrs. </a:t>
            </a:r>
            <a:r>
              <a:rPr lang="en-US" sz="1900" dirty="0" err="1">
                <a:latin typeface="Comic Sans MS" panose="030F0702030302020204" pitchFamily="66" charset="0"/>
              </a:rPr>
              <a:t>DeMeola</a:t>
            </a:r>
            <a:endParaRPr lang="en-US" sz="1900" dirty="0">
              <a:latin typeface="Comic Sans MS" panose="030F0702030302020204" pitchFamily="66" charset="0"/>
            </a:endParaRPr>
          </a:p>
          <a:p>
            <a:r>
              <a:rPr lang="en-US" sz="1900" dirty="0">
                <a:latin typeface="Comic Sans MS" panose="030F0702030302020204" pitchFamily="66" charset="0"/>
              </a:rPr>
              <a:t>Period 7  ~ Math with Mrs. </a:t>
            </a:r>
            <a:r>
              <a:rPr lang="en-US" sz="1900" dirty="0" err="1">
                <a:latin typeface="Comic Sans MS" panose="030F0702030302020204" pitchFamily="66" charset="0"/>
              </a:rPr>
              <a:t>DeMeola</a:t>
            </a:r>
            <a:endParaRPr lang="en-US" sz="1900" dirty="0">
              <a:latin typeface="Comic Sans MS" panose="030F0702030302020204" pitchFamily="66" charset="0"/>
            </a:endParaRPr>
          </a:p>
          <a:p>
            <a:r>
              <a:rPr lang="en-US" sz="1900" dirty="0">
                <a:latin typeface="Comic Sans MS" panose="030F0702030302020204" pitchFamily="66" charset="0"/>
              </a:rPr>
              <a:t>Period 8  ~ Math with Mrs. </a:t>
            </a:r>
            <a:r>
              <a:rPr lang="en-US" sz="1900" dirty="0" err="1">
                <a:latin typeface="Comic Sans MS" panose="030F0702030302020204" pitchFamily="66" charset="0"/>
              </a:rPr>
              <a:t>Buscio</a:t>
            </a:r>
            <a:endParaRPr lang="en-US" sz="1900" dirty="0">
              <a:latin typeface="Comic Sans MS" panose="030F0702030302020204" pitchFamily="66" charset="0"/>
            </a:endParaRPr>
          </a:p>
          <a:p>
            <a:r>
              <a:rPr lang="en-US" sz="1900" dirty="0">
                <a:latin typeface="Comic Sans MS" panose="030F0702030302020204" pitchFamily="66" charset="0"/>
              </a:rPr>
              <a:t>Period 9  ~ Math with Mrs. </a:t>
            </a:r>
            <a:r>
              <a:rPr lang="en-US" sz="1900" dirty="0" err="1">
                <a:latin typeface="Comic Sans MS" panose="030F0702030302020204" pitchFamily="66" charset="0"/>
              </a:rPr>
              <a:t>Busico</a:t>
            </a:r>
            <a:endParaRPr lang="en-US" sz="1900" dirty="0">
              <a:latin typeface="Comic Sans MS" panose="030F0702030302020204" pitchFamily="66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Placeholder 6" descr="Closeup of flower, starfish, and shells on white sand">
            <a:extLst>
              <a:ext uri="{FF2B5EF4-FFF2-40B4-BE49-F238E27FC236}">
                <a16:creationId xmlns:a16="http://schemas.microsoft.com/office/drawing/2014/main" id="{89EADD83-A2AC-4840-B5ED-03727A6E0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 rot="444348">
            <a:off x="6846104" y="1475205"/>
            <a:ext cx="4741739" cy="31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655" y="1509573"/>
            <a:ext cx="4412201" cy="838200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latin typeface="Comic Sans MS" panose="030F0702030302020204" pitchFamily="66" charset="0"/>
              </a:rPr>
              <a:t>In Class Support</a:t>
            </a:r>
            <a:br>
              <a:rPr lang="en-US" sz="3800" dirty="0">
                <a:latin typeface="Comic Sans MS" panose="030F0702030302020204" pitchFamily="66" charset="0"/>
              </a:rPr>
            </a:br>
            <a:r>
              <a:rPr lang="en-US" sz="3800" dirty="0">
                <a:latin typeface="Comic Sans MS" panose="030F0702030302020204" pitchFamily="66" charset="0"/>
              </a:rPr>
              <a:t>ELA &amp; Math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002" y="2790223"/>
            <a:ext cx="8722338" cy="2891085"/>
          </a:xfrm>
        </p:spPr>
        <p:txBody>
          <a:bodyPr>
            <a:normAutofit/>
          </a:bodyPr>
          <a:lstStyle/>
          <a:p>
            <a:pPr algn="ctr"/>
            <a:r>
              <a:rPr lang="en-US" sz="1900" dirty="0">
                <a:latin typeface="Comic Sans MS" panose="030F0702030302020204" pitchFamily="66" charset="0"/>
              </a:rPr>
              <a:t>*Provide support for your children with Special Needs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*Monitor and track IEP goals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*Provide small group instruction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*Provide accommodations and modifications as per your child’s IEP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*Reteach and remediate skills when necessary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*Provide opportunities for enrichment</a:t>
            </a:r>
          </a:p>
          <a:p>
            <a:pPr algn="ctr"/>
            <a:r>
              <a:rPr lang="en-US" sz="1900" dirty="0">
                <a:latin typeface="Comic Sans MS" panose="030F0702030302020204" pitchFamily="66" charset="0"/>
              </a:rPr>
              <a:t>*Be your child’s cheerleader, and encourage them throughout the year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0C01C-E34D-4701-90F9-5FC204EA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4336">
            <a:off x="657153" y="411052"/>
            <a:ext cx="2887474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45" y="470517"/>
            <a:ext cx="6036222" cy="794018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Supplemental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39" y="1572768"/>
            <a:ext cx="11239130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*Math, Reading Comprehension or Decoding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*Decoding is completed using SPIRE.  Students are placed in the appropriate level depending on where he or she placed in the Placement Test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*Reading comprehension and math are based on student need and/or IEP goals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*Small group or 1:1</a:t>
            </a:r>
          </a:p>
          <a:p>
            <a:pPr marL="4572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*Contact me any time to discuss your child’s progress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20DBB-86A7-413B-9A82-C593B2E9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214" y="4270556"/>
            <a:ext cx="3475979" cy="22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592" y="451822"/>
            <a:ext cx="7705224" cy="794018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Grading &amp; Progress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39" y="1572768"/>
            <a:ext cx="11239130" cy="414223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*Refer to the general education teacher for specific information regarding grading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*IEP goals are tracked through classroom and individual work.  All work is returned to students, and I will keep a copy for monitoring purposes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*You may see a number 1-5 on your child's classwork.  Below is what each number means.  You also see this on the quarterly report card.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5- Exceeding Expectations 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4- Meeting Expectations 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3- Approaching Expectations 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2- Partially Meeting Expectations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1- Not Meeting Expectations</a:t>
            </a:r>
            <a:br>
              <a:rPr lang="en-US" sz="1800" dirty="0"/>
            </a:b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75E3C-8E1A-4529-A61A-F6F619A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1013">
            <a:off x="8297845" y="3388898"/>
            <a:ext cx="2521893" cy="24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722" y="496210"/>
            <a:ext cx="2787291" cy="794018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639" y="1572768"/>
            <a:ext cx="11239130" cy="101063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*Please reach out to me if you have any questions or concerns.</a:t>
            </a:r>
          </a:p>
          <a:p>
            <a:pPr marL="4572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*I look forward to working with your children this year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4922C-72C4-4274-9C96-56FCA89B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8263">
            <a:off x="8211765" y="2467052"/>
            <a:ext cx="27178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99FBF-8A1C-4705-9AA1-546BAC33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1226">
            <a:off x="1540140" y="2985689"/>
            <a:ext cx="22479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2457</TotalTime>
  <Words>572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Georgia</vt:lpstr>
      <vt:lpstr>Ocean 16x9</vt:lpstr>
      <vt:lpstr> Welcome!!!  Back to School Night 2022 Mrs. Jenna Snell</vt:lpstr>
      <vt:lpstr>Meet Mrs. Snell</vt:lpstr>
      <vt:lpstr>**Please contact me any time**</vt:lpstr>
      <vt:lpstr>Mrs. Snell’s Schedule</vt:lpstr>
      <vt:lpstr>In Class Support ELA &amp; Math</vt:lpstr>
      <vt:lpstr>Supplemental Services</vt:lpstr>
      <vt:lpstr>Grading &amp; Progress Monitoring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Snell Back to School Night 2021</dc:title>
  <dc:creator>Jenna Snell</dc:creator>
  <cp:lastModifiedBy>Jenna Snell</cp:lastModifiedBy>
  <cp:revision>11</cp:revision>
  <dcterms:created xsi:type="dcterms:W3CDTF">2021-09-17T22:28:09Z</dcterms:created>
  <dcterms:modified xsi:type="dcterms:W3CDTF">2022-09-14T14:48:48Z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